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D51A0-1812-4934-88C9-0F0938E2D24E}"/>
              </a:ext>
            </a:extLst>
          </p:cNvPr>
          <p:cNvSpPr txBox="1"/>
          <p:nvPr userDrawn="1"/>
        </p:nvSpPr>
        <p:spPr>
          <a:xfrm>
            <a:off x="0" y="9575285"/>
            <a:ext cx="6858000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 Template © Opening Doors 2026            </a:t>
            </a:r>
          </a:p>
        </p:txBody>
      </p:sp>
    </p:spTree>
    <p:extLst>
      <p:ext uri="{BB962C8B-B14F-4D97-AF65-F5344CB8AC3E}">
        <p14:creationId xmlns:p14="http://schemas.microsoft.com/office/powerpoint/2010/main" val="210703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2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4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3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4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3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6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7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7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1C8B25-DD36-4C46-8F5C-FAD5EEE87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02643"/>
              </p:ext>
            </p:extLst>
          </p:nvPr>
        </p:nvGraphicFramePr>
        <p:xfrm>
          <a:off x="253652" y="385176"/>
          <a:ext cx="6347564" cy="889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080">
                  <a:extLst>
                    <a:ext uri="{9D8B030D-6E8A-4147-A177-3AD203B41FA5}">
                      <a16:colId xmlns:a16="http://schemas.microsoft.com/office/drawing/2014/main" val="1575881761"/>
                    </a:ext>
                  </a:extLst>
                </a:gridCol>
                <a:gridCol w="4083484">
                  <a:extLst>
                    <a:ext uri="{9D8B030D-6E8A-4147-A177-3AD203B41FA5}">
                      <a16:colId xmlns:a16="http://schemas.microsoft.com/office/drawing/2014/main" val="525502263"/>
                    </a:ext>
                  </a:extLst>
                </a:gridCol>
              </a:tblGrid>
              <a:tr h="2224153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4000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</a:rPr>
                        <a:t>Volunteer Agreement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49871"/>
                  </a:ext>
                </a:extLst>
              </a:tr>
              <a:tr h="22241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Thank you for your interest in Volunteering with </a:t>
                      </a:r>
                      <a:r>
                        <a:rPr lang="en-GB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TYPE ORGANISATION’S NAME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269076"/>
                  </a:ext>
                </a:extLst>
              </a:tr>
              <a:tr h="22241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 hope you enjoy volunteering with us and feel part of our team.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454550"/>
                  </a:ext>
                </a:extLst>
              </a:tr>
              <a:tr h="222415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This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Volunteer Agreement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says what you can expect from us.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 also says what we hope from you. </a:t>
                      </a: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324149"/>
                  </a:ext>
                </a:extLst>
              </a:tr>
            </a:tbl>
          </a:graphicData>
        </a:graphic>
      </p:graphicFrame>
      <p:pic>
        <p:nvPicPr>
          <p:cNvPr id="1026" name="Picture 2" descr="Person with a speech bubble saying thank you.">
            <a:extLst>
              <a:ext uri="{FF2B5EF4-FFF2-40B4-BE49-F238E27FC236}">
                <a16:creationId xmlns:a16="http://schemas.microsoft.com/office/drawing/2014/main" id="{DCD92563-6BBA-4C7E-8B27-A8DBA23C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4" y="2743199"/>
            <a:ext cx="2048527" cy="20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roup 43">
            <a:extLst>
              <a:ext uri="{FF2B5EF4-FFF2-40B4-BE49-F238E27FC236}">
                <a16:creationId xmlns:a16="http://schemas.microsoft.com/office/drawing/2014/main" id="{1436A130-4F64-4F82-911E-B5A5823D0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8" y="4988229"/>
            <a:ext cx="2048526" cy="20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ules Yes 5A">
            <a:extLst>
              <a:ext uri="{FF2B5EF4-FFF2-40B4-BE49-F238E27FC236}">
                <a16:creationId xmlns:a16="http://schemas.microsoft.com/office/drawing/2014/main" id="{B682C6D8-B5F7-4F92-9D4F-8A3654649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4" y="7299960"/>
            <a:ext cx="1855788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6FEEB-3D24-4FA2-8123-38A46225396A}"/>
              </a:ext>
            </a:extLst>
          </p:cNvPr>
          <p:cNvSpPr txBox="1"/>
          <p:nvPr/>
        </p:nvSpPr>
        <p:spPr>
          <a:xfrm>
            <a:off x="590550" y="1158554"/>
            <a:ext cx="145732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Insert your logo here </a:t>
            </a:r>
          </a:p>
        </p:txBody>
      </p:sp>
    </p:spTree>
    <p:extLst>
      <p:ext uri="{BB962C8B-B14F-4D97-AF65-F5344CB8AC3E}">
        <p14:creationId xmlns:p14="http://schemas.microsoft.com/office/powerpoint/2010/main" val="88053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1C8B25-DD36-4C46-8F5C-FAD5EEE87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531"/>
              </p:ext>
            </p:extLst>
          </p:nvPr>
        </p:nvGraphicFramePr>
        <p:xfrm>
          <a:off x="253652" y="385176"/>
          <a:ext cx="6347173" cy="907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941">
                  <a:extLst>
                    <a:ext uri="{9D8B030D-6E8A-4147-A177-3AD203B41FA5}">
                      <a16:colId xmlns:a16="http://schemas.microsoft.com/office/drawing/2014/main" val="1575881761"/>
                    </a:ext>
                  </a:extLst>
                </a:gridCol>
                <a:gridCol w="4083232">
                  <a:extLst>
                    <a:ext uri="{9D8B030D-6E8A-4147-A177-3AD203B41FA5}">
                      <a16:colId xmlns:a16="http://schemas.microsoft.com/office/drawing/2014/main" val="525502263"/>
                    </a:ext>
                  </a:extLst>
                </a:gridCol>
              </a:tblGrid>
              <a:tr h="474666">
                <a:tc gridSpan="2"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</a:rPr>
                        <a:t>Volunteer Commitment –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 a volunteer you agree to:</a:t>
                      </a:r>
                      <a:endParaRPr lang="en-GB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49871"/>
                  </a:ext>
                </a:extLst>
              </a:tr>
              <a:tr h="2149621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Work in line with the values of </a:t>
                      </a:r>
                      <a:b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TYPE ORGANISATION’S NAME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763782"/>
                  </a:ext>
                </a:extLst>
              </a:tr>
              <a:tr h="21496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Follow the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rules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policies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procedures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 share with you. </a:t>
                      </a: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269076"/>
                  </a:ext>
                </a:extLst>
              </a:tr>
              <a:tr h="21496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 reliable and arrive at the agreed time.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454550"/>
                  </a:ext>
                </a:extLst>
              </a:tr>
              <a:tr h="21496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Tell us if you cannot come to do your volunteering.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Please give us as much notice as possible.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324149"/>
                  </a:ext>
                </a:extLst>
              </a:tr>
            </a:tbl>
          </a:graphicData>
        </a:graphic>
      </p:graphicFrame>
      <p:pic>
        <p:nvPicPr>
          <p:cNvPr id="2050" name="Picture 2" descr="Being userled - for website">
            <a:extLst>
              <a:ext uri="{FF2B5EF4-FFF2-40B4-BE49-F238E27FC236}">
                <a16:creationId xmlns:a16="http://schemas.microsoft.com/office/drawing/2014/main" id="{A98783DD-2C22-4325-B3B5-CD488863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6" y="992188"/>
            <a:ext cx="1946623" cy="194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998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2357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2695"/>
                  </a:outerShdw>
                </a:effectLst>
              </a14:hiddenEffects>
            </a:ext>
          </a:extLst>
        </p:spPr>
      </p:pic>
      <p:pic>
        <p:nvPicPr>
          <p:cNvPr id="2051" name="Picture 3" descr="Safeguarding policy AUG22 pic">
            <a:extLst>
              <a:ext uri="{FF2B5EF4-FFF2-40B4-BE49-F238E27FC236}">
                <a16:creationId xmlns:a16="http://schemas.microsoft.com/office/drawing/2014/main" id="{DC4272FA-F3D0-48E1-9AEA-1B04931A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2"/>
          <a:stretch>
            <a:fillRect/>
          </a:stretch>
        </p:blipFill>
        <p:spPr bwMode="auto">
          <a:xfrm>
            <a:off x="434626" y="3313113"/>
            <a:ext cx="1295400" cy="1458912"/>
          </a:xfrm>
          <a:prstGeom prst="rect">
            <a:avLst/>
          </a:prstGeom>
          <a:noFill/>
          <a:ln w="6350" algn="ctr">
            <a:solidFill>
              <a:srgbClr val="CCE8E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998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A874BB2-E39A-4487-AB5C-052740286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t="18144" r="43719" b="20635"/>
          <a:stretch/>
        </p:blipFill>
        <p:spPr bwMode="auto">
          <a:xfrm>
            <a:off x="1082326" y="3743325"/>
            <a:ext cx="1198563" cy="1285875"/>
          </a:xfrm>
          <a:prstGeom prst="rect">
            <a:avLst/>
          </a:prstGeom>
          <a:noFill/>
          <a:ln w="6350" algn="ctr">
            <a:solidFill>
              <a:srgbClr val="CCE8E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998"/>
                </a:solidFill>
              </a14:hiddenFill>
            </a:ext>
          </a:extLst>
        </p:spPr>
      </p:pic>
      <p:pic>
        <p:nvPicPr>
          <p:cNvPr id="2053" name="Picture 5" descr="Time check2">
            <a:extLst>
              <a:ext uri="{FF2B5EF4-FFF2-40B4-BE49-F238E27FC236}">
                <a16:creationId xmlns:a16="http://schemas.microsoft.com/office/drawing/2014/main" id="{25E8386A-51A6-4E54-AD1C-16D9D5CD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3" y="5426075"/>
            <a:ext cx="1689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hone Call 4">
            <a:extLst>
              <a:ext uri="{FF2B5EF4-FFF2-40B4-BE49-F238E27FC236}">
                <a16:creationId xmlns:a16="http://schemas.microsoft.com/office/drawing/2014/main" id="{2BA47B97-083D-4DEF-BC92-038E8001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8" y="7562850"/>
            <a:ext cx="16716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0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1C8B25-DD36-4C46-8F5C-FAD5EEE87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78998"/>
              </p:ext>
            </p:extLst>
          </p:nvPr>
        </p:nvGraphicFramePr>
        <p:xfrm>
          <a:off x="253652" y="385176"/>
          <a:ext cx="6347173" cy="762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941">
                  <a:extLst>
                    <a:ext uri="{9D8B030D-6E8A-4147-A177-3AD203B41FA5}">
                      <a16:colId xmlns:a16="http://schemas.microsoft.com/office/drawing/2014/main" val="1575881761"/>
                    </a:ext>
                  </a:extLst>
                </a:gridCol>
                <a:gridCol w="4083232">
                  <a:extLst>
                    <a:ext uri="{9D8B030D-6E8A-4147-A177-3AD203B41FA5}">
                      <a16:colId xmlns:a16="http://schemas.microsoft.com/office/drawing/2014/main" val="525502263"/>
                    </a:ext>
                  </a:extLst>
                </a:gridCol>
              </a:tblGrid>
              <a:tr h="474666">
                <a:tc gridSpan="2"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</a:rPr>
                        <a:t>Health and Safety –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 a volunteer you agree to:</a:t>
                      </a:r>
                      <a:endParaRPr lang="en-GB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49871"/>
                  </a:ext>
                </a:extLst>
              </a:tr>
              <a:tr h="2149621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Follow all our health and safety policies and procedures.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Follow the steps on all risk assessments.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763782"/>
                  </a:ext>
                </a:extLst>
              </a:tr>
              <a:tr h="21496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Report any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accidents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near-misses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straight away to the paid staff member you are working with. </a:t>
                      </a: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269076"/>
                  </a:ext>
                </a:extLst>
              </a:tr>
              <a:tr h="11181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paid staff member will take responsibility for making decisions about emergency support and completing reports.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 may ask you for a report too.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454550"/>
                  </a:ext>
                </a:extLst>
              </a:tr>
            </a:tbl>
          </a:graphicData>
        </a:graphic>
      </p:graphicFrame>
      <p:pic>
        <p:nvPicPr>
          <p:cNvPr id="3076" name="Picture 4" descr="A group of people providing assistance to a person lying on the ground.">
            <a:extLst>
              <a:ext uri="{FF2B5EF4-FFF2-40B4-BE49-F238E27FC236}">
                <a16:creationId xmlns:a16="http://schemas.microsoft.com/office/drawing/2014/main" id="{6B4890D2-163D-49D9-9F51-5D8610BE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7" y="3124200"/>
            <a:ext cx="1945224" cy="19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notebook cover titled 'Work Policy' with a smiling woman pointing at a checklist.">
            <a:extLst>
              <a:ext uri="{FF2B5EF4-FFF2-40B4-BE49-F238E27FC236}">
                <a16:creationId xmlns:a16="http://schemas.microsoft.com/office/drawing/2014/main" id="{E3591C7D-9ABB-4228-B812-893160C9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4" y="1061630"/>
            <a:ext cx="1831707" cy="183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iral-bound notebook with the word 'Report' on the cover and lines representing text.">
            <a:extLst>
              <a:ext uri="{FF2B5EF4-FFF2-40B4-BE49-F238E27FC236}">
                <a16:creationId xmlns:a16="http://schemas.microsoft.com/office/drawing/2014/main" id="{C24B7990-47FB-42DB-9213-05015F79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4" y="5702567"/>
            <a:ext cx="1831707" cy="183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iangular warning sign with an exclamation mark.">
            <a:extLst>
              <a:ext uri="{FF2B5EF4-FFF2-40B4-BE49-F238E27FC236}">
                <a16:creationId xmlns:a16="http://schemas.microsoft.com/office/drawing/2014/main" id="{1B291290-EFCF-4069-ABC5-647379A3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81" y="6741522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4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1C8B25-DD36-4C46-8F5C-FAD5EEE87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20025"/>
              </p:ext>
            </p:extLst>
          </p:nvPr>
        </p:nvGraphicFramePr>
        <p:xfrm>
          <a:off x="253652" y="385175"/>
          <a:ext cx="6360090" cy="8996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548">
                  <a:extLst>
                    <a:ext uri="{9D8B030D-6E8A-4147-A177-3AD203B41FA5}">
                      <a16:colId xmlns:a16="http://schemas.microsoft.com/office/drawing/2014/main" val="1575881761"/>
                    </a:ext>
                  </a:extLst>
                </a:gridCol>
                <a:gridCol w="4091542">
                  <a:extLst>
                    <a:ext uri="{9D8B030D-6E8A-4147-A177-3AD203B41FA5}">
                      <a16:colId xmlns:a16="http://schemas.microsoft.com/office/drawing/2014/main" val="525502263"/>
                    </a:ext>
                  </a:extLst>
                </a:gridCol>
              </a:tblGrid>
              <a:tr h="443991">
                <a:tc gridSpan="2"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</a:rPr>
                        <a:t>Volunteer Benefits – </a:t>
                      </a:r>
                      <a:r>
                        <a:rPr lang="en-GB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INSERT ORGANISATION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will:</a:t>
                      </a:r>
                      <a:endParaRPr lang="en-GB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49871"/>
                  </a:ext>
                </a:extLst>
              </a:tr>
              <a:tr h="2138207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Give you a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full induction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any training you need for your volunteering role.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763782"/>
                  </a:ext>
                </a:extLst>
              </a:tr>
              <a:tr h="21382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Help you to develop new skills and gain experience.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269076"/>
                  </a:ext>
                </a:extLst>
              </a:tr>
              <a:tr h="21382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Give regular supervision and support to help you in your role.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454550"/>
                  </a:ext>
                </a:extLst>
              </a:tr>
              <a:tr h="21382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Pay you back for any travel and other agreed expenses.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833621"/>
                  </a:ext>
                </a:extLst>
              </a:tr>
            </a:tbl>
          </a:graphicData>
        </a:graphic>
      </p:graphicFrame>
      <p:pic>
        <p:nvPicPr>
          <p:cNvPr id="4098" name="Picture 2" descr="learning disability training">
            <a:extLst>
              <a:ext uri="{FF2B5EF4-FFF2-40B4-BE49-F238E27FC236}">
                <a16:creationId xmlns:a16="http://schemas.microsoft.com/office/drawing/2014/main" id="{A72D6B5F-28CB-4944-B695-6714102E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7" y="1111641"/>
            <a:ext cx="188595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998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2357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2695"/>
                  </a:outerShdw>
                </a:effectLst>
              </a14:hiddenEffects>
            </a:ext>
          </a:extLst>
        </p:spPr>
      </p:pic>
      <p:pic>
        <p:nvPicPr>
          <p:cNvPr id="4099" name="Picture 3" descr="CV 1">
            <a:extLst>
              <a:ext uri="{FF2B5EF4-FFF2-40B4-BE49-F238E27FC236}">
                <a16:creationId xmlns:a16="http://schemas.microsoft.com/office/drawing/2014/main" id="{8436FAA5-347D-4736-8430-56BC8FEA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" y="3221472"/>
            <a:ext cx="166211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taff Feedback 1">
            <a:extLst>
              <a:ext uri="{FF2B5EF4-FFF2-40B4-BE49-F238E27FC236}">
                <a16:creationId xmlns:a16="http://schemas.microsoft.com/office/drawing/2014/main" id="{C113DABD-0A4A-4E97-90E3-D4E7A06F7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5" y="5291615"/>
            <a:ext cx="190976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DE5BC19D-29CC-4FEB-BE06-9B1B0A5F9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t="15514" r="23737" b="33200"/>
          <a:stretch>
            <a:fillRect/>
          </a:stretch>
        </p:blipFill>
        <p:spPr bwMode="auto">
          <a:xfrm>
            <a:off x="525550" y="7575570"/>
            <a:ext cx="1811337" cy="1003300"/>
          </a:xfrm>
          <a:prstGeom prst="rect">
            <a:avLst/>
          </a:prstGeom>
          <a:noFill/>
          <a:ln w="9525" algn="ctr">
            <a:solidFill>
              <a:srgbClr val="D3D7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9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2695"/>
                  </a:outerShdw>
                </a:effectLst>
              </a14:hiddenEffects>
            </a:ext>
          </a:extLst>
        </p:spPr>
      </p:pic>
      <p:pic>
        <p:nvPicPr>
          <p:cNvPr id="4102" name="Picture 6" descr="Transport">
            <a:extLst>
              <a:ext uri="{FF2B5EF4-FFF2-40B4-BE49-F238E27FC236}">
                <a16:creationId xmlns:a16="http://schemas.microsoft.com/office/drawing/2014/main" id="{3B8DDD9F-7195-49C0-A97A-B6ABE09C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5" y="7622672"/>
            <a:ext cx="201771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98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1C8B25-DD36-4C46-8F5C-FAD5EEE87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1144"/>
              </p:ext>
            </p:extLst>
          </p:nvPr>
        </p:nvGraphicFramePr>
        <p:xfrm>
          <a:off x="253652" y="385176"/>
          <a:ext cx="6347173" cy="730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941">
                  <a:extLst>
                    <a:ext uri="{9D8B030D-6E8A-4147-A177-3AD203B41FA5}">
                      <a16:colId xmlns:a16="http://schemas.microsoft.com/office/drawing/2014/main" val="1575881761"/>
                    </a:ext>
                  </a:extLst>
                </a:gridCol>
                <a:gridCol w="4083232">
                  <a:extLst>
                    <a:ext uri="{9D8B030D-6E8A-4147-A177-3AD203B41FA5}">
                      <a16:colId xmlns:a16="http://schemas.microsoft.com/office/drawing/2014/main" val="525502263"/>
                    </a:ext>
                  </a:extLst>
                </a:gridCol>
              </a:tblGrid>
              <a:tr h="717114">
                <a:tc gridSpan="2"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</a:rPr>
                        <a:t>Ending your volunteering role 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49871"/>
                  </a:ext>
                </a:extLst>
              </a:tr>
              <a:tr h="2149621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 understand you may need to stop volunteering with us for lots of different reasons.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763782"/>
                  </a:ext>
                </a:extLst>
              </a:tr>
              <a:tr h="21496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 will talk to you before you leave.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 want to know how you found your time volunteering with us.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269076"/>
                  </a:ext>
                </a:extLst>
              </a:tr>
              <a:tr h="11181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TYPE YOUR ORGANISATION’S NAME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may ask you to stop your volunteering role if there are concerns about your work or your behaviour. 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454550"/>
                  </a:ext>
                </a:extLst>
              </a:tr>
            </a:tbl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E88ABD19-B51E-48C0-A320-D8FE36C68A34}"/>
              </a:ext>
            </a:extLst>
          </p:cNvPr>
          <p:cNvGrpSpPr>
            <a:grpSpLocks/>
          </p:cNvGrpSpPr>
          <p:nvPr/>
        </p:nvGrpSpPr>
        <p:grpSpPr bwMode="auto">
          <a:xfrm>
            <a:off x="504717" y="5620098"/>
            <a:ext cx="1833562" cy="1835150"/>
            <a:chOff x="107062168" y="105557859"/>
            <a:chExt cx="1832708" cy="1835757"/>
          </a:xfrm>
        </p:grpSpPr>
        <p:pic>
          <p:nvPicPr>
            <p:cNvPr id="5123" name="Picture 3" descr="Wellbeing Give">
              <a:extLst>
                <a:ext uri="{FF2B5EF4-FFF2-40B4-BE49-F238E27FC236}">
                  <a16:creationId xmlns:a16="http://schemas.microsoft.com/office/drawing/2014/main" id="{6D5AC711-ED5E-48D4-9A90-14FCACB7A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2168" y="105557859"/>
              <a:ext cx="1832708" cy="183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 descr="Stop sign with a hand">
              <a:extLst>
                <a:ext uri="{FF2B5EF4-FFF2-40B4-BE49-F238E27FC236}">
                  <a16:creationId xmlns:a16="http://schemas.microsoft.com/office/drawing/2014/main" id="{38419C96-8562-4951-AFC8-90E052EBD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27433" y="106700251"/>
              <a:ext cx="693365" cy="69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5" descr="Meeting 8">
            <a:extLst>
              <a:ext uri="{FF2B5EF4-FFF2-40B4-BE49-F238E27FC236}">
                <a16:creationId xmlns:a16="http://schemas.microsoft.com/office/drawing/2014/main" id="{7B8C80EF-2B1C-4F4D-8F5E-7F81C0CF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1" y="3320198"/>
            <a:ext cx="2060915" cy="2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Advice 2">
            <a:extLst>
              <a:ext uri="{FF2B5EF4-FFF2-40B4-BE49-F238E27FC236}">
                <a16:creationId xmlns:a16="http://schemas.microsoft.com/office/drawing/2014/main" id="{366E910E-4C9F-4399-B6B5-197BBD604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5" y="1278747"/>
            <a:ext cx="1921245" cy="19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5966F-0782-4C00-B1CA-570740D597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62" y="1833591"/>
            <a:ext cx="345498" cy="2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3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1C8B25-DD36-4C46-8F5C-FAD5EEE87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25573"/>
              </p:ext>
            </p:extLst>
          </p:nvPr>
        </p:nvGraphicFramePr>
        <p:xfrm>
          <a:off x="253652" y="385176"/>
          <a:ext cx="6347173" cy="613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048">
                  <a:extLst>
                    <a:ext uri="{9D8B030D-6E8A-4147-A177-3AD203B41FA5}">
                      <a16:colId xmlns:a16="http://schemas.microsoft.com/office/drawing/2014/main" val="1575881761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525502263"/>
                    </a:ext>
                  </a:extLst>
                </a:gridCol>
              </a:tblGrid>
              <a:tr h="717114">
                <a:tc gridSpan="2"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</a:rPr>
                        <a:t>Signing this agreement 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49871"/>
                  </a:ext>
                </a:extLst>
              </a:tr>
              <a:tr h="2149621"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have read and agree to this volunteer agreement.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understand this agreement is not a contract of employment.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763782"/>
                  </a:ext>
                </a:extLst>
              </a:tr>
              <a:tr h="163389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Sign your name here </a:t>
                      </a:r>
                      <a:r>
                        <a:rPr lang="en-GB" sz="1600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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Write the date here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</a:t>
                      </a: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269076"/>
                  </a:ext>
                </a:extLst>
              </a:tr>
              <a:tr h="163389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Signing for </a:t>
                      </a:r>
                      <a:br>
                        <a:rPr lang="en-GB" sz="1600" dirty="0">
                          <a:latin typeface="Century Gothic" panose="020B0502020202020204" pitchFamily="34" charset="0"/>
                        </a:rPr>
                      </a:br>
                      <a:r>
                        <a:rPr lang="en-GB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TYPE ORGANISATION’S NAME </a:t>
                      </a:r>
                      <a:r>
                        <a:rPr lang="en-GB" sz="1600" dirty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Write the date here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</a:t>
                      </a: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454550"/>
                  </a:ext>
                </a:extLst>
              </a:tr>
            </a:tbl>
          </a:graphicData>
        </a:graphic>
      </p:graphicFrame>
      <p:pic>
        <p:nvPicPr>
          <p:cNvPr id="6146" name="Picture 2" descr="Hand holding a black pen drawing a straight line on a white background.">
            <a:extLst>
              <a:ext uri="{FF2B5EF4-FFF2-40B4-BE49-F238E27FC236}">
                <a16:creationId xmlns:a16="http://schemas.microsoft.com/office/drawing/2014/main" id="{3E5A273D-B2BA-4B37-A885-1C88C98D3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0"/>
          <a:stretch/>
        </p:blipFill>
        <p:spPr bwMode="auto">
          <a:xfrm>
            <a:off x="1828800" y="3809998"/>
            <a:ext cx="1511301" cy="11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nd holding a black pen drawing a straight line on a white background.">
            <a:extLst>
              <a:ext uri="{FF2B5EF4-FFF2-40B4-BE49-F238E27FC236}">
                <a16:creationId xmlns:a16="http://schemas.microsoft.com/office/drawing/2014/main" id="{02FD5693-995F-445B-BB86-D85291A64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0"/>
          <a:stretch/>
        </p:blipFill>
        <p:spPr bwMode="auto">
          <a:xfrm>
            <a:off x="1828800" y="5446545"/>
            <a:ext cx="1511301" cy="11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nd holding a pen over an open planner showing dates in August 2009.">
            <a:extLst>
              <a:ext uri="{FF2B5EF4-FFF2-40B4-BE49-F238E27FC236}">
                <a16:creationId xmlns:a16="http://schemas.microsoft.com/office/drawing/2014/main" id="{A5B15D50-2E33-4765-AC6E-0B77A7DD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6" y="3924301"/>
            <a:ext cx="1117599" cy="11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and holding a pen over an open planner showing dates in August 2009.">
            <a:extLst>
              <a:ext uri="{FF2B5EF4-FFF2-40B4-BE49-F238E27FC236}">
                <a16:creationId xmlns:a16="http://schemas.microsoft.com/office/drawing/2014/main" id="{CD217472-710F-425A-8B9F-465AB7CF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6" y="5569497"/>
            <a:ext cx="1117599" cy="11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3F1588-AF0F-4552-8D25-B3EF51C2B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8868988"/>
            <a:ext cx="2447925" cy="6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223571"/>
      </a:dk1>
      <a:lt1>
        <a:srgbClr val="FFFFFF"/>
      </a:lt1>
      <a:dk2>
        <a:srgbClr val="223571"/>
      </a:dk2>
      <a:lt2>
        <a:srgbClr val="F8F8F8"/>
      </a:lt2>
      <a:accent1>
        <a:srgbClr val="FFA200"/>
      </a:accent1>
      <a:accent2>
        <a:srgbClr val="00B7E3"/>
      </a:accent2>
      <a:accent3>
        <a:srgbClr val="E71A4A"/>
      </a:accent3>
      <a:accent4>
        <a:srgbClr val="008998"/>
      </a:accent4>
      <a:accent5>
        <a:srgbClr val="C42695"/>
      </a:accent5>
      <a:accent6>
        <a:srgbClr val="FFFFFF"/>
      </a:accent6>
      <a:hlink>
        <a:srgbClr val="6666FF"/>
      </a:hlink>
      <a:folHlink>
        <a:srgbClr val="8ED25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351</Words>
  <Application>Microsoft Office PowerPoint</Application>
  <PresentationFormat>A4 Paper (210x297 mm)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Brown</dc:creator>
  <cp:lastModifiedBy>Jo Brown</cp:lastModifiedBy>
  <cp:revision>8</cp:revision>
  <dcterms:created xsi:type="dcterms:W3CDTF">2026-01-22T14:57:35Z</dcterms:created>
  <dcterms:modified xsi:type="dcterms:W3CDTF">2026-05-18T20:26:51Z</dcterms:modified>
</cp:coreProperties>
</file>