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FB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D51A0-1812-4934-88C9-0F0938E2D24E}"/>
              </a:ext>
            </a:extLst>
          </p:cNvPr>
          <p:cNvSpPr txBox="1"/>
          <p:nvPr userDrawn="1"/>
        </p:nvSpPr>
        <p:spPr>
          <a:xfrm>
            <a:off x="0" y="9575285"/>
            <a:ext cx="6858000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 Template © Opening Doors 2026            </a:t>
            </a:r>
          </a:p>
        </p:txBody>
      </p:sp>
    </p:spTree>
    <p:extLst>
      <p:ext uri="{BB962C8B-B14F-4D97-AF65-F5344CB8AC3E}">
        <p14:creationId xmlns:p14="http://schemas.microsoft.com/office/powerpoint/2010/main" val="210703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2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4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91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2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73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4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23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6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97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1D7C-D8B6-4176-A8F3-29D79EBE9705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3E29F-CDFD-4DDC-848F-0AAF9258A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7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.wdp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9ABAA3-804A-481D-A93F-5A3E47095AD8}"/>
              </a:ext>
            </a:extLst>
          </p:cNvPr>
          <p:cNvSpPr txBox="1"/>
          <p:nvPr/>
        </p:nvSpPr>
        <p:spPr>
          <a:xfrm>
            <a:off x="1943100" y="670173"/>
            <a:ext cx="3181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Volunteer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Application Form </a:t>
            </a:r>
          </a:p>
        </p:txBody>
      </p:sp>
      <p:pic>
        <p:nvPicPr>
          <p:cNvPr id="6" name="Picture 4" descr="Woman with Down syndrome making a heart gesture with her hands in front of a colorful lotus flower.">
            <a:extLst>
              <a:ext uri="{FF2B5EF4-FFF2-40B4-BE49-F238E27FC236}">
                <a16:creationId xmlns:a16="http://schemas.microsoft.com/office/drawing/2014/main" id="{789EE327-8D1E-4517-AC21-F3356BAE0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4504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8028A7-BDC0-42B2-BD2C-DDC61FFCC61E}"/>
              </a:ext>
            </a:extLst>
          </p:cNvPr>
          <p:cNvSpPr/>
          <p:nvPr/>
        </p:nvSpPr>
        <p:spPr>
          <a:xfrm>
            <a:off x="5124450" y="285750"/>
            <a:ext cx="1447800" cy="148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Put your logo here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1CF49-B633-493B-A181-EFFD73FB8374}"/>
              </a:ext>
            </a:extLst>
          </p:cNvPr>
          <p:cNvSpPr txBox="1"/>
          <p:nvPr/>
        </p:nvSpPr>
        <p:spPr>
          <a:xfrm>
            <a:off x="133350" y="2171700"/>
            <a:ext cx="6591300" cy="1190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This form helps us find out more about you and how you may be able to volunteer with us. </a:t>
            </a:r>
          </a:p>
          <a:p>
            <a:pPr>
              <a:lnSpc>
                <a:spcPct val="114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The information will be kept </a:t>
            </a:r>
            <a:r>
              <a:rPr lang="en-GB" sz="1600" b="1" dirty="0">
                <a:latin typeface="Century Gothic" panose="020B0502020202020204" pitchFamily="34" charset="0"/>
              </a:rPr>
              <a:t>confidential </a:t>
            </a:r>
            <a:r>
              <a:rPr lang="en-GB" sz="1600" dirty="0">
                <a:latin typeface="Century Gothic" panose="020B0502020202020204" pitchFamily="34" charset="0"/>
              </a:rPr>
              <a:t>and stored safely at [type organisation name here].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EC2633-F2E0-468B-94FB-ABC5C1040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09550"/>
              </p:ext>
            </p:extLst>
          </p:nvPr>
        </p:nvGraphicFramePr>
        <p:xfrm>
          <a:off x="133350" y="3662722"/>
          <a:ext cx="6591300" cy="585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13572702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1253627298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3191578638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4086887888"/>
                    </a:ext>
                  </a:extLst>
                </a:gridCol>
              </a:tblGrid>
              <a:tr h="951646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Your name </a:t>
                      </a: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216085"/>
                  </a:ext>
                </a:extLst>
              </a:tr>
              <a:tr h="767257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Your date of birth </a:t>
                      </a:r>
                    </a:p>
                    <a:p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date, month, year you were born 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 / ___ / ___</a:t>
                      </a:r>
                    </a:p>
                  </a:txBody>
                  <a:tcPr marB="144000" anchor="b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9372"/>
                  </a:ext>
                </a:extLst>
              </a:tr>
              <a:tr h="951646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Your address 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598600"/>
                  </a:ext>
                </a:extLst>
              </a:tr>
              <a:tr h="743804"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Your phone number (s) 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15668"/>
                  </a:ext>
                </a:extLst>
              </a:tr>
              <a:tr h="951646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Your email address 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76556"/>
                  </a:ext>
                </a:extLst>
              </a:tr>
              <a:tr h="338039">
                <a:tc rowSpan="2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 is the best way to get in touch with you? 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497562"/>
                  </a:ext>
                </a:extLst>
              </a:tr>
              <a:tr h="1150620">
                <a:tc v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By letter </a:t>
                      </a:r>
                    </a:p>
                  </a:txBody>
                  <a:tcPr anchor="b"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By phone </a:t>
                      </a:r>
                    </a:p>
                  </a:txBody>
                  <a:tcPr anchor="b"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By email </a:t>
                      </a:r>
                    </a:p>
                  </a:txBody>
                  <a:tcPr anchor="b"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79949"/>
                  </a:ext>
                </a:extLst>
              </a:tr>
            </a:tbl>
          </a:graphicData>
        </a:graphic>
      </p:graphicFrame>
      <p:pic>
        <p:nvPicPr>
          <p:cNvPr id="1029" name="Picture 5" descr="Name7">
            <a:extLst>
              <a:ext uri="{FF2B5EF4-FFF2-40B4-BE49-F238E27FC236}">
                <a16:creationId xmlns:a16="http://schemas.microsoft.com/office/drawing/2014/main" id="{9211EA82-383E-4C8D-8017-DABF5475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1" b="14848"/>
          <a:stretch>
            <a:fillRect/>
          </a:stretch>
        </p:blipFill>
        <p:spPr bwMode="auto">
          <a:xfrm>
            <a:off x="350837" y="3685074"/>
            <a:ext cx="1230313" cy="87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Newborn baby held by an adult's hand with a June 1972 calendar and June 10th circled in red.">
            <a:extLst>
              <a:ext uri="{FF2B5EF4-FFF2-40B4-BE49-F238E27FC236}">
                <a16:creationId xmlns:a16="http://schemas.microsoft.com/office/drawing/2014/main" id="{CA94B82E-1E02-41BE-B2DC-269E91AE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65772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64FE32-1E03-4C92-9570-7C4EFE4D4D8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4803804"/>
            <a:ext cx="796925" cy="461769"/>
          </a:xfrm>
          <a:prstGeom prst="rect">
            <a:avLst/>
          </a:prstGeom>
        </p:spPr>
      </p:pic>
      <p:pic>
        <p:nvPicPr>
          <p:cNvPr id="1033" name="Picture 9" descr="A hand writing on a form with fields for name, address, and phone number.">
            <a:extLst>
              <a:ext uri="{FF2B5EF4-FFF2-40B4-BE49-F238E27FC236}">
                <a16:creationId xmlns:a16="http://schemas.microsoft.com/office/drawing/2014/main" id="{27975232-26F7-4695-9303-E13FEDF2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06" y="5566013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 brick house with an envelope addressed to it.">
            <a:extLst>
              <a:ext uri="{FF2B5EF4-FFF2-40B4-BE49-F238E27FC236}">
                <a16:creationId xmlns:a16="http://schemas.microsoft.com/office/drawing/2014/main" id="{BC047FF6-EB49-4F97-BD5C-B7F8B38B3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7" y="5397424"/>
            <a:ext cx="877402" cy="87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Beige landline telephone with a numeric keypad and a small display screen showing '123 4567'.">
            <a:extLst>
              <a:ext uri="{FF2B5EF4-FFF2-40B4-BE49-F238E27FC236}">
                <a16:creationId xmlns:a16="http://schemas.microsoft.com/office/drawing/2014/main" id="{6C1DDE72-0940-4F60-B1EF-4E12573D8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404292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ontact information for Kathy with a phone number and a photo of a smiling woman.">
            <a:extLst>
              <a:ext uri="{FF2B5EF4-FFF2-40B4-BE49-F238E27FC236}">
                <a16:creationId xmlns:a16="http://schemas.microsoft.com/office/drawing/2014/main" id="{49753B6A-E5F5-447D-987C-5D4B9EF0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0" y="6321544"/>
            <a:ext cx="796925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Illustration of an email interface with a virtual keyboard and email address.">
            <a:extLst>
              <a:ext uri="{FF2B5EF4-FFF2-40B4-BE49-F238E27FC236}">
                <a16:creationId xmlns:a16="http://schemas.microsoft.com/office/drawing/2014/main" id="{CBADADE6-C1B9-4CFF-B33C-2073923F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7" y="7162408"/>
            <a:ext cx="1002276" cy="10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An elderly woman and a younger man discussing something on a smartphone.">
            <a:extLst>
              <a:ext uri="{FF2B5EF4-FFF2-40B4-BE49-F238E27FC236}">
                <a16:creationId xmlns:a16="http://schemas.microsoft.com/office/drawing/2014/main" id="{6F547DFA-A21A-4602-875E-1E66ECC0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9" y="8231165"/>
            <a:ext cx="1235234" cy="12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A hand holding a pen writing on an envelope with a blue stamp.">
            <a:extLst>
              <a:ext uri="{FF2B5EF4-FFF2-40B4-BE49-F238E27FC236}">
                <a16:creationId xmlns:a16="http://schemas.microsoft.com/office/drawing/2014/main" id="{8A2D0A64-51B1-4212-AF45-8245E5F4B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8427564"/>
            <a:ext cx="808264" cy="80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Blue rotary telephone with a numeric keypad.">
            <a:extLst>
              <a:ext uri="{FF2B5EF4-FFF2-40B4-BE49-F238E27FC236}">
                <a16:creationId xmlns:a16="http://schemas.microsoft.com/office/drawing/2014/main" id="{3386DA97-5D0F-406A-948C-3DCD1573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43" y="8462939"/>
            <a:ext cx="772888" cy="77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Laptop screen displaying an envelope with the word 'e-mail' on a blue background.">
            <a:extLst>
              <a:ext uri="{FF2B5EF4-FFF2-40B4-BE49-F238E27FC236}">
                <a16:creationId xmlns:a16="http://schemas.microsoft.com/office/drawing/2014/main" id="{F3FD14F1-56D0-4D19-8C9A-B4C35B943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" b="11340"/>
          <a:stretch/>
        </p:blipFill>
        <p:spPr bwMode="auto">
          <a:xfrm>
            <a:off x="5143283" y="8462939"/>
            <a:ext cx="975619" cy="77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45ED26-181E-42A8-BCDB-CEC991A0C736}"/>
              </a:ext>
            </a:extLst>
          </p:cNvPr>
          <p:cNvSpPr/>
          <p:nvPr/>
        </p:nvSpPr>
        <p:spPr>
          <a:xfrm>
            <a:off x="2825750" y="8712200"/>
            <a:ext cx="512398" cy="5236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4F0BED-359E-490E-857F-0CEC017F46C7}"/>
              </a:ext>
            </a:extLst>
          </p:cNvPr>
          <p:cNvSpPr/>
          <p:nvPr/>
        </p:nvSpPr>
        <p:spPr>
          <a:xfrm>
            <a:off x="4488958" y="8714740"/>
            <a:ext cx="512398" cy="5236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9D49B3-1906-4B37-8FA6-27BE9FB9EA87}"/>
              </a:ext>
            </a:extLst>
          </p:cNvPr>
          <p:cNvSpPr/>
          <p:nvPr/>
        </p:nvSpPr>
        <p:spPr>
          <a:xfrm>
            <a:off x="6152166" y="8712199"/>
            <a:ext cx="512398" cy="5236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3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A5B2CB6-BE78-4F50-ADCC-CCA161B19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41174"/>
              </p:ext>
            </p:extLst>
          </p:nvPr>
        </p:nvGraphicFramePr>
        <p:xfrm>
          <a:off x="133350" y="367979"/>
          <a:ext cx="6591300" cy="910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260">
                  <a:extLst>
                    <a:ext uri="{9D8B030D-6E8A-4147-A177-3AD203B41FA5}">
                      <a16:colId xmlns:a16="http://schemas.microsoft.com/office/drawing/2014/main" val="1357270200"/>
                    </a:ext>
                  </a:extLst>
                </a:gridCol>
                <a:gridCol w="2636520">
                  <a:extLst>
                    <a:ext uri="{9D8B030D-6E8A-4147-A177-3AD203B41FA5}">
                      <a16:colId xmlns:a16="http://schemas.microsoft.com/office/drawing/2014/main" val="1253627298"/>
                    </a:ext>
                  </a:extLst>
                </a:gridCol>
                <a:gridCol w="1318260">
                  <a:extLst>
                    <a:ext uri="{9D8B030D-6E8A-4147-A177-3AD203B41FA5}">
                      <a16:colId xmlns:a16="http://schemas.microsoft.com/office/drawing/2014/main" val="4086887888"/>
                    </a:ext>
                  </a:extLst>
                </a:gridCol>
                <a:gridCol w="1318260">
                  <a:extLst>
                    <a:ext uri="{9D8B030D-6E8A-4147-A177-3AD203B41FA5}">
                      <a16:colId xmlns:a16="http://schemas.microsoft.com/office/drawing/2014/main" val="522476020"/>
                    </a:ext>
                  </a:extLst>
                </a:gridCol>
              </a:tblGrid>
              <a:tr h="115062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 you have a driving licence ? </a:t>
                      </a:r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Please tick 1 answer 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Yes </a:t>
                      </a:r>
                    </a:p>
                  </a:txBody>
                  <a:tcPr marL="216000" marB="36000" anchor="b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16000" marB="36000" anchor="b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79949"/>
                  </a:ext>
                </a:extLst>
              </a:tr>
              <a:tr h="115062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 you own a car? 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Please tick 1 answer 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Yes </a:t>
                      </a:r>
                    </a:p>
                  </a:txBody>
                  <a:tcPr marL="216000" marB="36000" anchor="b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16000" marB="36000" anchor="b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29092"/>
                  </a:ext>
                </a:extLst>
              </a:tr>
              <a:tr h="1864681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 volunteer roles are you interested in? </a:t>
                      </a:r>
                    </a:p>
                  </a:txBody>
                  <a:tcPr marL="72000" marT="180000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557369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 time do you have available for volunteering?</a:t>
                      </a:r>
                    </a:p>
                    <a:p>
                      <a:endParaRPr lang="en-GB" sz="5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Please tick the days and times you want to offer </a:t>
                      </a:r>
                    </a:p>
                  </a:txBody>
                  <a:tcPr marT="10800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66637"/>
                  </a:ext>
                </a:extLst>
              </a:tr>
              <a:tr h="1946275">
                <a:tc gridSpan="4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320873"/>
                  </a:ext>
                </a:extLst>
              </a:tr>
              <a:tr h="196850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did you hear about us? </a:t>
                      </a:r>
                    </a:p>
                  </a:txBody>
                  <a:tcPr marT="144000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31832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78B946A4-220C-47CE-BDFE-D5BC6D250C15}"/>
              </a:ext>
            </a:extLst>
          </p:cNvPr>
          <p:cNvSpPr/>
          <p:nvPr/>
        </p:nvSpPr>
        <p:spPr>
          <a:xfrm>
            <a:off x="4918390" y="844898"/>
            <a:ext cx="434660" cy="392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Person in green shirt giving thumbs up with a green checkmark beside them.">
            <a:extLst>
              <a:ext uri="{FF2B5EF4-FFF2-40B4-BE49-F238E27FC236}">
                <a16:creationId xmlns:a16="http://schemas.microsoft.com/office/drawing/2014/main" id="{16C7A8BE-DAF5-4820-97DC-D16C8466A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05" y="452105"/>
            <a:ext cx="785585" cy="7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DEDE8AC-3662-4A67-B20F-B74E2C74E72D}"/>
              </a:ext>
            </a:extLst>
          </p:cNvPr>
          <p:cNvSpPr/>
          <p:nvPr/>
        </p:nvSpPr>
        <p:spPr>
          <a:xfrm>
            <a:off x="6234585" y="844898"/>
            <a:ext cx="434660" cy="392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4" name="Picture 6" descr="Man showing thumbs-down with a red circle and white X.">
            <a:extLst>
              <a:ext uri="{FF2B5EF4-FFF2-40B4-BE49-F238E27FC236}">
                <a16:creationId xmlns:a16="http://schemas.microsoft.com/office/drawing/2014/main" id="{93384758-8187-4489-85C5-C4F49421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99" y="452104"/>
            <a:ext cx="785586" cy="7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D72195-6E0D-43CF-AA21-21C67B747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5" y="600114"/>
            <a:ext cx="1212208" cy="71433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3EB3A54-A295-48F5-8AD5-4E14F236DDA7}"/>
              </a:ext>
            </a:extLst>
          </p:cNvPr>
          <p:cNvSpPr/>
          <p:nvPr/>
        </p:nvSpPr>
        <p:spPr>
          <a:xfrm>
            <a:off x="4918390" y="2004227"/>
            <a:ext cx="434660" cy="392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2" descr="Person in green shirt giving thumbs up with a green checkmark beside them.">
            <a:extLst>
              <a:ext uri="{FF2B5EF4-FFF2-40B4-BE49-F238E27FC236}">
                <a16:creationId xmlns:a16="http://schemas.microsoft.com/office/drawing/2014/main" id="{5E6BE2B4-0EC3-4CC4-8ECB-F02CC1F9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05" y="1611434"/>
            <a:ext cx="785585" cy="7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C29E1AD-6415-494E-B2F3-C4EF1A3C43ED}"/>
              </a:ext>
            </a:extLst>
          </p:cNvPr>
          <p:cNvSpPr/>
          <p:nvPr/>
        </p:nvSpPr>
        <p:spPr>
          <a:xfrm>
            <a:off x="6234585" y="2004227"/>
            <a:ext cx="434660" cy="392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6" descr="Man showing thumbs-down with a red circle and white X.">
            <a:extLst>
              <a:ext uri="{FF2B5EF4-FFF2-40B4-BE49-F238E27FC236}">
                <a16:creationId xmlns:a16="http://schemas.microsoft.com/office/drawing/2014/main" id="{55D3C599-FB6D-4F57-ADF2-F20BA1888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99" y="1611433"/>
            <a:ext cx="785586" cy="7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 sleek blue compact car with a person smiling inside.">
            <a:extLst>
              <a:ext uri="{FF2B5EF4-FFF2-40B4-BE49-F238E27FC236}">
                <a16:creationId xmlns:a16="http://schemas.microsoft.com/office/drawing/2014/main" id="{7FFCC103-E6BB-4239-933F-259D4FBEC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2" y="1524254"/>
            <a:ext cx="1141173" cy="114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oman in a light blue sweater with a thoughtful expression, resting her head on her hand with a thought bubble above.">
            <a:extLst>
              <a:ext uri="{FF2B5EF4-FFF2-40B4-BE49-F238E27FC236}">
                <a16:creationId xmlns:a16="http://schemas.microsoft.com/office/drawing/2014/main" id="{0BCF5F06-AFC5-4092-974B-AC9E76CC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5" y="2790585"/>
            <a:ext cx="1254760" cy="12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and holding a pen over a weekly planner with columns for days and rows for times of day.">
            <a:extLst>
              <a:ext uri="{FF2B5EF4-FFF2-40B4-BE49-F238E27FC236}">
                <a16:creationId xmlns:a16="http://schemas.microsoft.com/office/drawing/2014/main" id="{9D38EC2A-356D-4127-9152-19BDF33B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0" y="4549395"/>
            <a:ext cx="1077276" cy="107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E2B82EC-BC25-42BF-8E76-47A9A4B65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67390"/>
              </p:ext>
            </p:extLst>
          </p:nvPr>
        </p:nvGraphicFramePr>
        <p:xfrm>
          <a:off x="188755" y="5610126"/>
          <a:ext cx="6480502" cy="1819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893">
                  <a:extLst>
                    <a:ext uri="{9D8B030D-6E8A-4147-A177-3AD203B41FA5}">
                      <a16:colId xmlns:a16="http://schemas.microsoft.com/office/drawing/2014/main" val="4178901526"/>
                    </a:ext>
                  </a:extLst>
                </a:gridCol>
                <a:gridCol w="462893">
                  <a:extLst>
                    <a:ext uri="{9D8B030D-6E8A-4147-A177-3AD203B41FA5}">
                      <a16:colId xmlns:a16="http://schemas.microsoft.com/office/drawing/2014/main" val="629728727"/>
                    </a:ext>
                  </a:extLst>
                </a:gridCol>
                <a:gridCol w="462893">
                  <a:extLst>
                    <a:ext uri="{9D8B030D-6E8A-4147-A177-3AD203B41FA5}">
                      <a16:colId xmlns:a16="http://schemas.microsoft.com/office/drawing/2014/main" val="2746108946"/>
                    </a:ext>
                  </a:extLst>
                </a:gridCol>
                <a:gridCol w="462893">
                  <a:extLst>
                    <a:ext uri="{9D8B030D-6E8A-4147-A177-3AD203B41FA5}">
                      <a16:colId xmlns:a16="http://schemas.microsoft.com/office/drawing/2014/main" val="2789099695"/>
                    </a:ext>
                  </a:extLst>
                </a:gridCol>
                <a:gridCol w="462893">
                  <a:extLst>
                    <a:ext uri="{9D8B030D-6E8A-4147-A177-3AD203B41FA5}">
                      <a16:colId xmlns:a16="http://schemas.microsoft.com/office/drawing/2014/main" val="1572028856"/>
                    </a:ext>
                  </a:extLst>
                </a:gridCol>
                <a:gridCol w="462893">
                  <a:extLst>
                    <a:ext uri="{9D8B030D-6E8A-4147-A177-3AD203B41FA5}">
                      <a16:colId xmlns:a16="http://schemas.microsoft.com/office/drawing/2014/main" val="2159607178"/>
                    </a:ext>
                  </a:extLst>
                </a:gridCol>
                <a:gridCol w="462893">
                  <a:extLst>
                    <a:ext uri="{9D8B030D-6E8A-4147-A177-3AD203B41FA5}">
                      <a16:colId xmlns:a16="http://schemas.microsoft.com/office/drawing/2014/main" val="3595275285"/>
                    </a:ext>
                  </a:extLst>
                </a:gridCol>
                <a:gridCol w="462893">
                  <a:extLst>
                    <a:ext uri="{9D8B030D-6E8A-4147-A177-3AD203B41FA5}">
                      <a16:colId xmlns:a16="http://schemas.microsoft.com/office/drawing/2014/main" val="2169326947"/>
                    </a:ext>
                  </a:extLst>
                </a:gridCol>
                <a:gridCol w="462893">
                  <a:extLst>
                    <a:ext uri="{9D8B030D-6E8A-4147-A177-3AD203B41FA5}">
                      <a16:colId xmlns:a16="http://schemas.microsoft.com/office/drawing/2014/main" val="1815094765"/>
                    </a:ext>
                  </a:extLst>
                </a:gridCol>
                <a:gridCol w="462893">
                  <a:extLst>
                    <a:ext uri="{9D8B030D-6E8A-4147-A177-3AD203B41FA5}">
                      <a16:colId xmlns:a16="http://schemas.microsoft.com/office/drawing/2014/main" val="1406709671"/>
                    </a:ext>
                  </a:extLst>
                </a:gridCol>
                <a:gridCol w="462893">
                  <a:extLst>
                    <a:ext uri="{9D8B030D-6E8A-4147-A177-3AD203B41FA5}">
                      <a16:colId xmlns:a16="http://schemas.microsoft.com/office/drawing/2014/main" val="2810667199"/>
                    </a:ext>
                  </a:extLst>
                </a:gridCol>
                <a:gridCol w="462893">
                  <a:extLst>
                    <a:ext uri="{9D8B030D-6E8A-4147-A177-3AD203B41FA5}">
                      <a16:colId xmlns:a16="http://schemas.microsoft.com/office/drawing/2014/main" val="2991878342"/>
                    </a:ext>
                  </a:extLst>
                </a:gridCol>
                <a:gridCol w="462893">
                  <a:extLst>
                    <a:ext uri="{9D8B030D-6E8A-4147-A177-3AD203B41FA5}">
                      <a16:colId xmlns:a16="http://schemas.microsoft.com/office/drawing/2014/main" val="3382628579"/>
                    </a:ext>
                  </a:extLst>
                </a:gridCol>
                <a:gridCol w="462893">
                  <a:extLst>
                    <a:ext uri="{9D8B030D-6E8A-4147-A177-3AD203B41FA5}">
                      <a16:colId xmlns:a16="http://schemas.microsoft.com/office/drawing/2014/main" val="1641523744"/>
                    </a:ext>
                  </a:extLst>
                </a:gridCol>
              </a:tblGrid>
              <a:tr h="1149449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596414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 anchor="b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pm</a:t>
                      </a:r>
                    </a:p>
                  </a:txBody>
                  <a:tcPr anchor="b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pm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 anchor="b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pm</a:t>
                      </a:r>
                    </a:p>
                  </a:txBody>
                  <a:tcPr anchor="b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pm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 anchor="b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pm</a:t>
                      </a:r>
                    </a:p>
                  </a:txBody>
                  <a:tcPr anchor="b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pm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 anchor="b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pm</a:t>
                      </a:r>
                    </a:p>
                  </a:txBody>
                  <a:tcPr anchor="b"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05631"/>
                  </a:ext>
                </a:extLst>
              </a:tr>
            </a:tbl>
          </a:graphicData>
        </a:graphic>
      </p:graphicFrame>
      <p:pic>
        <p:nvPicPr>
          <p:cNvPr id="2070" name="Picture 22" descr="Weekly planner with Monday circled in red.">
            <a:extLst>
              <a:ext uri="{FF2B5EF4-FFF2-40B4-BE49-F238E27FC236}">
                <a16:creationId xmlns:a16="http://schemas.microsoft.com/office/drawing/2014/main" id="{C4BBE71E-202D-46FB-A2A2-4AB4A6DD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8" y="5735284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Notebook page with 'Tuesday' circled in red.">
            <a:extLst>
              <a:ext uri="{FF2B5EF4-FFF2-40B4-BE49-F238E27FC236}">
                <a16:creationId xmlns:a16="http://schemas.microsoft.com/office/drawing/2014/main" id="{28B39AC1-21E2-4591-B246-360533D0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06" y="5735284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A planner page with the word Wednesday circled in red.">
            <a:extLst>
              <a:ext uri="{FF2B5EF4-FFF2-40B4-BE49-F238E27FC236}">
                <a16:creationId xmlns:a16="http://schemas.microsoft.com/office/drawing/2014/main" id="{EF8873DF-F6CF-4FC1-A09C-6695DC8E9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11" y="5735284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A weekly planner page with 'Thursday' circled in red.">
            <a:extLst>
              <a:ext uri="{FF2B5EF4-FFF2-40B4-BE49-F238E27FC236}">
                <a16:creationId xmlns:a16="http://schemas.microsoft.com/office/drawing/2014/main" id="{72A64D3E-8FD3-4626-B91C-01333097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16" y="5735284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Calendar page with Friday circled in red.">
            <a:extLst>
              <a:ext uri="{FF2B5EF4-FFF2-40B4-BE49-F238E27FC236}">
                <a16:creationId xmlns:a16="http://schemas.microsoft.com/office/drawing/2014/main" id="{F47D8C9F-3734-4C56-B9B1-556879ED2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21" y="5735284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Weekly planner with the word Saturday circled in red.">
            <a:extLst>
              <a:ext uri="{FF2B5EF4-FFF2-40B4-BE49-F238E27FC236}">
                <a16:creationId xmlns:a16="http://schemas.microsoft.com/office/drawing/2014/main" id="{909A3916-1A72-4888-8E45-0007671A0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26" y="5735284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Notebook page with days of the week and Sunday circled in red.">
            <a:extLst>
              <a:ext uri="{FF2B5EF4-FFF2-40B4-BE49-F238E27FC236}">
                <a16:creationId xmlns:a16="http://schemas.microsoft.com/office/drawing/2014/main" id="{8C6E337F-0924-49ED-8A82-CAC7139B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31" y="5737049"/>
            <a:ext cx="887235" cy="88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Woman with light brown hair wearing a black and white floral dress, holding her right hand to her ear.">
            <a:extLst>
              <a:ext uri="{FF2B5EF4-FFF2-40B4-BE49-F238E27FC236}">
                <a16:creationId xmlns:a16="http://schemas.microsoft.com/office/drawing/2014/main" id="{5B2B252E-1A82-4C80-A5DF-6F04532DC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8" y="7851816"/>
            <a:ext cx="1228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Person specification with sections for knowledge, experience, and skills.">
            <a:extLst>
              <a:ext uri="{FF2B5EF4-FFF2-40B4-BE49-F238E27FC236}">
                <a16:creationId xmlns:a16="http://schemas.microsoft.com/office/drawing/2014/main" id="{D6CBF787-EEA0-4D06-8304-45D6CDD6C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876">
            <a:off x="264804" y="3669287"/>
            <a:ext cx="757301" cy="7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7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A5B2CB6-BE78-4F50-ADCC-CCA161B19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403267"/>
              </p:ext>
            </p:extLst>
          </p:nvPr>
        </p:nvGraphicFramePr>
        <p:xfrm>
          <a:off x="133350" y="367978"/>
          <a:ext cx="6591300" cy="906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260">
                  <a:extLst>
                    <a:ext uri="{9D8B030D-6E8A-4147-A177-3AD203B41FA5}">
                      <a16:colId xmlns:a16="http://schemas.microsoft.com/office/drawing/2014/main" val="1357270200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1253627298"/>
                    </a:ext>
                  </a:extLst>
                </a:gridCol>
              </a:tblGrid>
              <a:tr h="2982491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Tell us about yourself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things like hobbies and jobs 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marT="180000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557369"/>
                  </a:ext>
                </a:extLst>
              </a:tr>
              <a:tr h="3101131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 skills or experience can you share with us? </a:t>
                      </a:r>
                    </a:p>
                    <a:p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This could be things like computer skills, photography, answering phones, making videos, art etc</a:t>
                      </a:r>
                    </a:p>
                  </a:txBody>
                  <a:tcPr marT="144000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318322"/>
                  </a:ext>
                </a:extLst>
              </a:tr>
              <a:tr h="2982491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Are there any adjustments you need to volunteer? 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Please tell us what you need to take part and anything about your health or disability we need to know. 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144000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17241"/>
                  </a:ext>
                </a:extLst>
              </a:tr>
            </a:tbl>
          </a:graphicData>
        </a:graphic>
      </p:graphicFrame>
      <p:pic>
        <p:nvPicPr>
          <p:cNvPr id="3074" name="Picture 2" descr="A person smiling and making a gesture with their hand on their chest, wearing a cap and black jacket.">
            <a:extLst>
              <a:ext uri="{FF2B5EF4-FFF2-40B4-BE49-F238E27FC236}">
                <a16:creationId xmlns:a16="http://schemas.microsoft.com/office/drawing/2014/main" id="{C8FB2B8E-7A6C-4D40-92B0-7F2FCA5C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82600"/>
            <a:ext cx="11938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llage of people engaged in various activities including painting, basketball, gardening, and bowling.">
            <a:extLst>
              <a:ext uri="{FF2B5EF4-FFF2-40B4-BE49-F238E27FC236}">
                <a16:creationId xmlns:a16="http://schemas.microsoft.com/office/drawing/2014/main" id="{4E1AD3A2-5180-431F-B9CB-08A443BC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917700"/>
            <a:ext cx="11938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4A32FA-EBF3-41E0-9A89-94157312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1" y="3539403"/>
            <a:ext cx="1120298" cy="817515"/>
          </a:xfrm>
          <a:prstGeom prst="rect">
            <a:avLst/>
          </a:prstGeom>
        </p:spPr>
      </p:pic>
      <p:pic>
        <p:nvPicPr>
          <p:cNvPr id="3080" name="Picture 8" descr="Man in a suit holding a clipboard with a checklist and a green marker.">
            <a:extLst>
              <a:ext uri="{FF2B5EF4-FFF2-40B4-BE49-F238E27FC236}">
                <a16:creationId xmlns:a16="http://schemas.microsoft.com/office/drawing/2014/main" id="{531E291E-9C59-4367-8952-D4751F74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9" y="4533899"/>
            <a:ext cx="11938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oman in a wheelchair on a ramp pointing at an 'easy read' document with a stopwatch and speech bubble.">
            <a:extLst>
              <a:ext uri="{FF2B5EF4-FFF2-40B4-BE49-F238E27FC236}">
                <a16:creationId xmlns:a16="http://schemas.microsoft.com/office/drawing/2014/main" id="{4F74667A-26EA-4457-A35F-A1A066363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0" y="6680521"/>
            <a:ext cx="11938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 person with assistive tools like a large keyboard and trackball mouse, indicating a need for extra time.">
            <a:extLst>
              <a:ext uri="{FF2B5EF4-FFF2-40B4-BE49-F238E27FC236}">
                <a16:creationId xmlns:a16="http://schemas.microsoft.com/office/drawing/2014/main" id="{7C9599E6-815B-42E5-A48C-3DCC27D7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0" y="8113418"/>
            <a:ext cx="1120298" cy="11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2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A5B2CB6-BE78-4F50-ADCC-CCA161B19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76288"/>
              </p:ext>
            </p:extLst>
          </p:nvPr>
        </p:nvGraphicFramePr>
        <p:xfrm>
          <a:off x="133350" y="215578"/>
          <a:ext cx="6591300" cy="929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260">
                  <a:extLst>
                    <a:ext uri="{9D8B030D-6E8A-4147-A177-3AD203B41FA5}">
                      <a16:colId xmlns:a16="http://schemas.microsoft.com/office/drawing/2014/main" val="1357270200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1253627298"/>
                    </a:ext>
                  </a:extLst>
                </a:gridCol>
              </a:tblGrid>
              <a:tr h="1420844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Please give the name and address of 2 people we can contact for a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character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reference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endParaRPr lang="en-GB" sz="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This is called a 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referee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is where someone says if they think you would make a good volunteer. </a:t>
                      </a:r>
                      <a:endParaRPr lang="en-GB" sz="5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5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600" b="0" dirty="0">
                          <a:solidFill>
                            <a:schemeClr val="accent5"/>
                          </a:solidFill>
                          <a:latin typeface="Century Gothic" panose="020B0502020202020204" pitchFamily="34" charset="0"/>
                        </a:rPr>
                        <a:t>These people should not be family members. </a:t>
                      </a:r>
                      <a:endParaRPr lang="en-GB" sz="1500" b="0" dirty="0">
                        <a:solidFill>
                          <a:schemeClr val="accent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marT="18000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557369"/>
                  </a:ext>
                </a:extLst>
              </a:tr>
              <a:tr h="3101131">
                <a:tc gridSpan="2">
                  <a:txBody>
                    <a:bodyPr/>
                    <a:lstStyle/>
                    <a:p>
                      <a:endParaRPr lang="en-GB" sz="15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5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144000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318322"/>
                  </a:ext>
                </a:extLst>
              </a:tr>
              <a:tr h="1989691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 you have a criminal record? </a:t>
                      </a:r>
                      <a:b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If so please give details – we need to know about any unspent convictions you have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144000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17241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[insert organisation name] uses the disclosure and barring service to help decide if people are safe to be volunteers with us. </a:t>
                      </a:r>
                    </a:p>
                    <a:p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 use the DBS Code of Practice and promise to treat everyone applying for voluntary work fairly. </a:t>
                      </a:r>
                    </a:p>
                    <a:p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 have a policy about ex-offenders volunteering. </a:t>
                      </a:r>
                    </a:p>
                  </a:txBody>
                  <a:tcPr marT="144000"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717441"/>
                  </a:ext>
                </a:extLst>
              </a:tr>
              <a:tr h="1092980">
                <a:tc gridSpan="2"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accent5"/>
                          </a:solidFill>
                          <a:latin typeface="Century Gothic" panose="020B0502020202020204" pitchFamily="34" charset="0"/>
                        </a:rPr>
                        <a:t>When you have finished this form return it to </a:t>
                      </a:r>
                      <a:br>
                        <a:rPr lang="en-GB" sz="1800" b="1" dirty="0">
                          <a:solidFill>
                            <a:schemeClr val="accent5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[insert all the details about where and how to return this form] </a:t>
                      </a:r>
                    </a:p>
                  </a:txBody>
                  <a:tcPr marT="144000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144000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928786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ECE4F7C-3ED5-47A7-81EC-2BB93FB07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28293"/>
              </p:ext>
            </p:extLst>
          </p:nvPr>
        </p:nvGraphicFramePr>
        <p:xfrm>
          <a:off x="208199" y="1850390"/>
          <a:ext cx="6427552" cy="292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776">
                  <a:extLst>
                    <a:ext uri="{9D8B030D-6E8A-4147-A177-3AD203B41FA5}">
                      <a16:colId xmlns:a16="http://schemas.microsoft.com/office/drawing/2014/main" val="319171216"/>
                    </a:ext>
                  </a:extLst>
                </a:gridCol>
                <a:gridCol w="3213776">
                  <a:extLst>
                    <a:ext uri="{9D8B030D-6E8A-4147-A177-3AD203B41FA5}">
                      <a16:colId xmlns:a16="http://schemas.microsoft.com/office/drawing/2014/main" val="220791447"/>
                    </a:ext>
                  </a:extLst>
                </a:gridCol>
              </a:tblGrid>
              <a:tr h="37211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Referee 1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Referee 2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373125"/>
                  </a:ext>
                </a:extLst>
              </a:tr>
              <a:tr h="7121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Name 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Name 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56418"/>
                  </a:ext>
                </a:extLst>
              </a:tr>
              <a:tr h="114204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Address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Address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6153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Phone number 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Phone number 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36457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1AAC2F8-DC1F-4665-A7CF-9732B183F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0" y="333725"/>
            <a:ext cx="1072197" cy="1398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EAFBD-21E1-4434-A25A-B3953BB50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9" y="6923124"/>
            <a:ext cx="1066667" cy="580952"/>
          </a:xfrm>
          <a:prstGeom prst="rect">
            <a:avLst/>
          </a:prstGeom>
        </p:spPr>
      </p:pic>
      <p:pic>
        <p:nvPicPr>
          <p:cNvPr id="4098" name="Picture 2" descr="Code of Conduct booklet with a person pointing at a checkmark.">
            <a:extLst>
              <a:ext uri="{FF2B5EF4-FFF2-40B4-BE49-F238E27FC236}">
                <a16:creationId xmlns:a16="http://schemas.microsoft.com/office/drawing/2014/main" id="{F1816D41-8DED-4D81-AC3D-100045790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343">
            <a:off x="325613" y="7500764"/>
            <a:ext cx="932399" cy="9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34C866-378E-4A97-8587-B40219FBC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9" y="5007871"/>
            <a:ext cx="1097480" cy="7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4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223571"/>
      </a:dk1>
      <a:lt1>
        <a:srgbClr val="FFFFFF"/>
      </a:lt1>
      <a:dk2>
        <a:srgbClr val="223571"/>
      </a:dk2>
      <a:lt2>
        <a:srgbClr val="F8F8F8"/>
      </a:lt2>
      <a:accent1>
        <a:srgbClr val="FFA200"/>
      </a:accent1>
      <a:accent2>
        <a:srgbClr val="00B7E3"/>
      </a:accent2>
      <a:accent3>
        <a:srgbClr val="E71A4A"/>
      </a:accent3>
      <a:accent4>
        <a:srgbClr val="008998"/>
      </a:accent4>
      <a:accent5>
        <a:srgbClr val="C42695"/>
      </a:accent5>
      <a:accent6>
        <a:srgbClr val="FFFFFF"/>
      </a:accent6>
      <a:hlink>
        <a:srgbClr val="6666FF"/>
      </a:hlink>
      <a:folHlink>
        <a:srgbClr val="8ED25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389</Words>
  <Application>Microsoft Office PowerPoint</Application>
  <PresentationFormat>A4 Paper (210x297 mm)</PresentationFormat>
  <Paragraphs>69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Brown</dc:creator>
  <cp:lastModifiedBy>Jo Brown</cp:lastModifiedBy>
  <cp:revision>18</cp:revision>
  <dcterms:created xsi:type="dcterms:W3CDTF">2026-01-22T14:57:35Z</dcterms:created>
  <dcterms:modified xsi:type="dcterms:W3CDTF">2026-05-18T21:56:28Z</dcterms:modified>
</cp:coreProperties>
</file>